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Nunito"/>
      <p:regular r:id="rId14"/>
      <p:bold r:id="rId15"/>
      <p:italic r:id="rId16"/>
      <p:boldItalic r:id="rId17"/>
    </p:embeddedFont>
    <p:embeddedFont>
      <p:font typeface="PT Sans"/>
      <p:regular r:id="rId18"/>
      <p:bold r:id="rId19"/>
      <p:italic r:id="rId20"/>
      <p:boldItalic r:id="rId21"/>
    </p:embeddedFont>
    <p:embeddedFont>
      <p:font typeface="Comfortaa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italic.fntdata"/><Relationship Id="rId11" Type="http://schemas.openxmlformats.org/officeDocument/2006/relationships/slide" Target="slides/slide7.xml"/><Relationship Id="rId22" Type="http://schemas.openxmlformats.org/officeDocument/2006/relationships/font" Target="fonts/Comfortaa-regular.fntdata"/><Relationship Id="rId10" Type="http://schemas.openxmlformats.org/officeDocument/2006/relationships/slide" Target="slides/slide6.xml"/><Relationship Id="rId21" Type="http://schemas.openxmlformats.org/officeDocument/2006/relationships/font" Target="fonts/PT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Comfortaa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5" Type="http://schemas.openxmlformats.org/officeDocument/2006/relationships/slide" Target="slides/slide1.xml"/><Relationship Id="rId19" Type="http://schemas.openxmlformats.org/officeDocument/2006/relationships/font" Target="fonts/PTSans-bold.fntdata"/><Relationship Id="rId6" Type="http://schemas.openxmlformats.org/officeDocument/2006/relationships/slide" Target="slides/slide2.xml"/><Relationship Id="rId18" Type="http://schemas.openxmlformats.org/officeDocument/2006/relationships/font" Target="fonts/PT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53.png"/><Relationship Id="rId6" Type="http://schemas.openxmlformats.org/officeDocument/2006/relationships/image" Target="../media/image21.png"/><Relationship Id="rId7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38.png"/><Relationship Id="rId8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2.png"/><Relationship Id="rId4" Type="http://schemas.openxmlformats.org/officeDocument/2006/relationships/image" Target="../media/image25.png"/><Relationship Id="rId10" Type="http://schemas.openxmlformats.org/officeDocument/2006/relationships/image" Target="../media/image36.png"/><Relationship Id="rId9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29.png"/><Relationship Id="rId7" Type="http://schemas.openxmlformats.org/officeDocument/2006/relationships/image" Target="../media/image54.png"/><Relationship Id="rId8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Relationship Id="rId7" Type="http://schemas.openxmlformats.org/officeDocument/2006/relationships/image" Target="../media/image43.png"/><Relationship Id="rId8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34.png"/><Relationship Id="rId6" Type="http://schemas.openxmlformats.org/officeDocument/2006/relationships/image" Target="../media/image51.png"/><Relationship Id="rId7" Type="http://schemas.openxmlformats.org/officeDocument/2006/relationships/image" Target="../media/image49.png"/><Relationship Id="rId8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3" name="Google Shape;5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55480" y="2366010"/>
            <a:ext cx="4663440" cy="349758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/>
          <p:nvPr/>
        </p:nvSpPr>
        <p:spPr>
          <a:xfrm>
            <a:off x="837725" y="446925"/>
            <a:ext cx="6111900" cy="28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"/>
              <a:buNone/>
            </a:pPr>
            <a:r>
              <a:rPr i="0" lang="en-US" sz="3300" u="none" cap="none" strike="noStrike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Розробка Telegram-чат-бота для автоматизації взаємодії з користувачами</a:t>
            </a:r>
            <a:endParaRPr i="0" sz="3300" u="none" cap="none" strike="noStrike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2"/>
          <p:cNvSpPr/>
          <p:nvPr/>
        </p:nvSpPr>
        <p:spPr>
          <a:xfrm>
            <a:off x="837725" y="3301425"/>
            <a:ext cx="7104900" cy="45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У сучасному цифровому світі автоматизація процесів взаємодії з користувачами стає невід'ємною частиною успішного бізнесу. Одним із ефективних інструментів для досягнення цієї мети є розробка чат-ботів.</a:t>
            </a:r>
            <a:endParaRPr b="0" i="0" sz="1850" u="none" cap="none" strike="noStrike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t/>
            </a:r>
            <a:endParaRPr sz="185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rPr lang="en-US" sz="185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Цей звіт присвячений процесу розробки Telegram-чат-бота, який має на меті автоматизувати певні аспекти взаємодії з користувачами. Ми детально розглянемо всі етапи розробки, починаючи з аналізу вимог та проєктування архітектури, і закінчуючи тестуванням та розгортанням.</a:t>
            </a:r>
            <a:endParaRPr sz="18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PT Sans"/>
              <a:buNone/>
            </a:pPr>
            <a:r>
              <a:t/>
            </a:r>
            <a:endParaRPr sz="185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1" name="Google Shape;6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712232" y="1107877"/>
            <a:ext cx="7042428" cy="5985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Nunito"/>
              <a:buNone/>
            </a:pPr>
            <a:r>
              <a:rPr b="0" i="0" lang="en-US" sz="37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Ключова термінологія проєкту</a:t>
            </a:r>
            <a:endParaRPr b="0" i="0" sz="3750" u="none" cap="none" strike="noStrike"/>
          </a:p>
        </p:txBody>
      </p:sp>
      <p:sp>
        <p:nvSpPr>
          <p:cNvPr id="63" name="Google Shape;63;p13"/>
          <p:cNvSpPr/>
          <p:nvPr/>
        </p:nvSpPr>
        <p:spPr>
          <a:xfrm>
            <a:off x="712232" y="2011680"/>
            <a:ext cx="3758089" cy="2175986"/>
          </a:xfrm>
          <a:prstGeom prst="roundRect">
            <a:avLst>
              <a:gd fmla="val 14030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938570" y="2238018"/>
            <a:ext cx="2394347" cy="2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Nunito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Telegram API</a:t>
            </a:r>
            <a:endParaRPr b="0" i="0" sz="1850" u="none" cap="none" strike="noStrike"/>
          </a:p>
        </p:txBody>
      </p:sp>
      <p:sp>
        <p:nvSpPr>
          <p:cNvPr id="65" name="Google Shape;65;p13"/>
          <p:cNvSpPr/>
          <p:nvPr/>
        </p:nvSpPr>
        <p:spPr>
          <a:xfrm>
            <a:off x="938570" y="2659261"/>
            <a:ext cx="3305413" cy="1302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Набір інструментів та методів, що надається месенджером Telegram для розробників, які бажають створювати боти та інші інтеграції.</a:t>
            </a:r>
            <a:endParaRPr b="0" i="0" sz="1600" u="none" cap="none" strike="noStrike"/>
          </a:p>
        </p:txBody>
      </p:sp>
      <p:sp>
        <p:nvSpPr>
          <p:cNvPr id="66" name="Google Shape;66;p13"/>
          <p:cNvSpPr/>
          <p:nvPr/>
        </p:nvSpPr>
        <p:spPr>
          <a:xfrm>
            <a:off x="4673798" y="2011680"/>
            <a:ext cx="3758089" cy="2175986"/>
          </a:xfrm>
          <a:prstGeom prst="roundRect">
            <a:avLst>
              <a:gd fmla="val 14030" name="adj"/>
            </a:avLst>
          </a:prstGeom>
          <a:solidFill>
            <a:srgbClr val="00002E"/>
          </a:solidFill>
          <a:ln cap="flat" cmpd="sng" w="22850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4900136" y="2238018"/>
            <a:ext cx="2394347" cy="2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Nunito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Чат-бот</a:t>
            </a:r>
            <a:endParaRPr b="0" i="0" sz="1850" u="none" cap="none" strike="noStrike"/>
          </a:p>
        </p:txBody>
      </p:sp>
      <p:sp>
        <p:nvSpPr>
          <p:cNvPr id="68" name="Google Shape;68;p13"/>
          <p:cNvSpPr/>
          <p:nvPr/>
        </p:nvSpPr>
        <p:spPr>
          <a:xfrm>
            <a:off x="4900136" y="2659261"/>
            <a:ext cx="3305413" cy="1302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Програма, що імітує людське спілкування та взаємодіє з користувачами через текстові або голосові повідомлення.</a:t>
            </a:r>
            <a:endParaRPr b="0" i="0" sz="1600" u="none" cap="none" strike="noStrike"/>
          </a:p>
        </p:txBody>
      </p:sp>
      <p:sp>
        <p:nvSpPr>
          <p:cNvPr id="69" name="Google Shape;69;p13"/>
          <p:cNvSpPr/>
          <p:nvPr/>
        </p:nvSpPr>
        <p:spPr>
          <a:xfrm>
            <a:off x="712232" y="4391144"/>
            <a:ext cx="7719536" cy="1524953"/>
          </a:xfrm>
          <a:prstGeom prst="roundRect">
            <a:avLst>
              <a:gd fmla="val 20019" name="adj"/>
            </a:avLst>
          </a:prstGeom>
          <a:solidFill>
            <a:srgbClr val="00002E"/>
          </a:solidFill>
          <a:ln cap="flat" cmpd="sng" w="22850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938570" y="4617482"/>
            <a:ext cx="2417088" cy="29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Nunito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Вебхуки та інтеграції</a:t>
            </a:r>
            <a:endParaRPr b="0" i="0" sz="1850" u="none" cap="none" strike="noStrike"/>
          </a:p>
        </p:txBody>
      </p:sp>
      <p:sp>
        <p:nvSpPr>
          <p:cNvPr id="71" name="Google Shape;71;p13"/>
          <p:cNvSpPr/>
          <p:nvPr/>
        </p:nvSpPr>
        <p:spPr>
          <a:xfrm>
            <a:off x="938570" y="5038725"/>
            <a:ext cx="7266861" cy="651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Механізм, що дозволяє налаштувати автоматичні відповіді на події від сервера Telegram, та можливість підключення чат-бота до інших сервісів через API.</a:t>
            </a:r>
            <a:endParaRPr b="0" i="0" sz="1600" u="none" cap="none" strike="noStrike"/>
          </a:p>
        </p:txBody>
      </p:sp>
      <p:sp>
        <p:nvSpPr>
          <p:cNvPr id="72" name="Google Shape;72;p13"/>
          <p:cNvSpPr/>
          <p:nvPr/>
        </p:nvSpPr>
        <p:spPr>
          <a:xfrm>
            <a:off x="712232" y="6145054"/>
            <a:ext cx="7719536" cy="976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Для забезпечення чіткості розуміння, важливо ознайомитися з ключовими термінами, що використовуються у процесі розробки. Серед інших важливих понять: UI/UX, розпізнавання намірів, сутності, inline-клавіатури та callback-запити.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8" name="Google Shape;7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607338" y="732353"/>
            <a:ext cx="7929324" cy="10208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unito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Підготовка та налаштування середовища</a:t>
            </a:r>
            <a:endParaRPr b="0" i="0" sz="3200" u="none" cap="none" strike="noStrike"/>
          </a:p>
        </p:txBody>
      </p:sp>
      <p:sp>
        <p:nvSpPr>
          <p:cNvPr id="80" name="Google Shape;80;p14"/>
          <p:cNvSpPr/>
          <p:nvPr/>
        </p:nvSpPr>
        <p:spPr>
          <a:xfrm>
            <a:off x="802481" y="2013466"/>
            <a:ext cx="22860" cy="4733330"/>
          </a:xfrm>
          <a:prstGeom prst="roundRect">
            <a:avLst>
              <a:gd fmla="val 1138788" name="adj"/>
            </a:avLst>
          </a:prstGeom>
          <a:solidFill>
            <a:srgbClr val="FFFFFF">
              <a:alpha val="2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974824" y="2392323"/>
            <a:ext cx="520541" cy="22860"/>
          </a:xfrm>
          <a:prstGeom prst="roundRect">
            <a:avLst>
              <a:gd fmla="val 1138788" name="adj"/>
            </a:avLst>
          </a:prstGeom>
          <a:solidFill>
            <a:srgbClr val="F2B4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607278" y="2208609"/>
            <a:ext cx="390406" cy="390406"/>
          </a:xfrm>
          <a:prstGeom prst="roundRect">
            <a:avLst>
              <a:gd fmla="val 66681" name="adj"/>
            </a:avLst>
          </a:prstGeom>
          <a:solidFill>
            <a:srgbClr val="00002E"/>
          </a:solidFill>
          <a:ln cap="flat" cmpd="sng" w="1522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3" name="Google Shape;8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966" y="2250638"/>
            <a:ext cx="244912" cy="30622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/>
          <p:nvPr/>
        </p:nvSpPr>
        <p:spPr>
          <a:xfrm>
            <a:off x="1670328" y="2186940"/>
            <a:ext cx="2738318" cy="255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Аналіз технічного завдання</a:t>
            </a:r>
            <a:endParaRPr b="0" i="0" sz="1600" u="none" cap="none" strike="noStrike"/>
          </a:p>
        </p:txBody>
      </p:sp>
      <p:sp>
        <p:nvSpPr>
          <p:cNvPr id="85" name="Google Shape;85;p14"/>
          <p:cNvSpPr/>
          <p:nvPr/>
        </p:nvSpPr>
        <p:spPr>
          <a:xfrm>
            <a:off x="1670328" y="2546152"/>
            <a:ext cx="6866334" cy="555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PT Sans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Визначення ключових функціональних вимог до бота, необхідних команд та сценаріїв взаємодії.</a:t>
            </a:r>
            <a:endParaRPr b="0" i="0" sz="1350" u="none" cap="none" strike="noStrike"/>
          </a:p>
        </p:txBody>
      </p:sp>
      <p:sp>
        <p:nvSpPr>
          <p:cNvPr id="86" name="Google Shape;86;p14"/>
          <p:cNvSpPr/>
          <p:nvPr/>
        </p:nvSpPr>
        <p:spPr>
          <a:xfrm>
            <a:off x="974824" y="3827264"/>
            <a:ext cx="520541" cy="22860"/>
          </a:xfrm>
          <a:prstGeom prst="roundRect">
            <a:avLst>
              <a:gd fmla="val 1138788" name="adj"/>
            </a:avLst>
          </a:prstGeom>
          <a:solidFill>
            <a:srgbClr val="D74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607278" y="3643551"/>
            <a:ext cx="390406" cy="390406"/>
          </a:xfrm>
          <a:prstGeom prst="roundRect">
            <a:avLst>
              <a:gd fmla="val 66681" name="adj"/>
            </a:avLst>
          </a:prstGeom>
          <a:solidFill>
            <a:srgbClr val="00002E"/>
          </a:solidFill>
          <a:ln cap="flat" cmpd="sng" w="15225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8" name="Google Shape;8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966" y="3685580"/>
            <a:ext cx="244912" cy="30622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/>
          <p:nvPr/>
        </p:nvSpPr>
        <p:spPr>
          <a:xfrm>
            <a:off x="1670328" y="3621881"/>
            <a:ext cx="2273498" cy="255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Вивчення документації</a:t>
            </a:r>
            <a:endParaRPr b="0" i="0" sz="1600" u="none" cap="none" strike="noStrike"/>
          </a:p>
        </p:txBody>
      </p:sp>
      <p:sp>
        <p:nvSpPr>
          <p:cNvPr id="90" name="Google Shape;90;p14"/>
          <p:cNvSpPr/>
          <p:nvPr/>
        </p:nvSpPr>
        <p:spPr>
          <a:xfrm>
            <a:off x="1670328" y="3981093"/>
            <a:ext cx="6866334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PT Sans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Детальне дослідження Telegram API, можливостей та обмежень платформи.</a:t>
            </a:r>
            <a:endParaRPr b="0" i="0" sz="135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974824" y="4984552"/>
            <a:ext cx="520541" cy="22860"/>
          </a:xfrm>
          <a:prstGeom prst="roundRect">
            <a:avLst>
              <a:gd fmla="val 1138788" name="adj"/>
            </a:avLst>
          </a:prstGeom>
          <a:solidFill>
            <a:srgbClr val="DD78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607278" y="4800838"/>
            <a:ext cx="390406" cy="390406"/>
          </a:xfrm>
          <a:prstGeom prst="roundRect">
            <a:avLst>
              <a:gd fmla="val 66681" name="adj"/>
            </a:avLst>
          </a:prstGeom>
          <a:solidFill>
            <a:srgbClr val="00002E"/>
          </a:solidFill>
          <a:ln cap="flat" cmpd="sng" w="15225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" name="Google Shape;9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9966" y="4842867"/>
            <a:ext cx="244912" cy="30622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1670328" y="4779169"/>
            <a:ext cx="2706529" cy="255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Налаштування середовища</a:t>
            </a:r>
            <a:endParaRPr b="0" i="0" sz="1600" u="none" cap="none" strike="noStrike"/>
          </a:p>
        </p:txBody>
      </p:sp>
      <p:sp>
        <p:nvSpPr>
          <p:cNvPr id="95" name="Google Shape;95;p14"/>
          <p:cNvSpPr/>
          <p:nvPr/>
        </p:nvSpPr>
        <p:spPr>
          <a:xfrm>
            <a:off x="1670328" y="5138380"/>
            <a:ext cx="6866334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PT Sans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Встановлення необхідних пакетів та бібліотек, створення віртуального середовища.</a:t>
            </a:r>
            <a:endParaRPr b="0" i="0" sz="1350" u="none" cap="none" strike="noStrike"/>
          </a:p>
        </p:txBody>
      </p:sp>
      <p:sp>
        <p:nvSpPr>
          <p:cNvPr id="96" name="Google Shape;96;p14"/>
          <p:cNvSpPr/>
          <p:nvPr/>
        </p:nvSpPr>
        <p:spPr>
          <a:xfrm>
            <a:off x="974824" y="6141839"/>
            <a:ext cx="520541" cy="22860"/>
          </a:xfrm>
          <a:prstGeom prst="roundRect">
            <a:avLst>
              <a:gd fmla="val 1138788" name="adj"/>
            </a:avLst>
          </a:prstGeom>
          <a:solidFill>
            <a:srgbClr val="48A8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607278" y="5958126"/>
            <a:ext cx="390406" cy="390406"/>
          </a:xfrm>
          <a:prstGeom prst="roundRect">
            <a:avLst>
              <a:gd fmla="val 66681" name="adj"/>
            </a:avLst>
          </a:prstGeom>
          <a:solidFill>
            <a:srgbClr val="00002E"/>
          </a:solidFill>
          <a:ln cap="flat" cmpd="sng" w="15225">
            <a:solidFill>
              <a:srgbClr val="48A8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8" name="Google Shape;98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9966" y="6000155"/>
            <a:ext cx="244912" cy="30622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/>
          <p:nvPr/>
        </p:nvSpPr>
        <p:spPr>
          <a:xfrm>
            <a:off x="1670328" y="5936456"/>
            <a:ext cx="2547461" cy="2551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Базова структура проєкту</a:t>
            </a:r>
            <a:endParaRPr b="0" i="0" sz="1600" u="none" cap="none" strike="noStrike"/>
          </a:p>
        </p:txBody>
      </p:sp>
      <p:sp>
        <p:nvSpPr>
          <p:cNvPr id="100" name="Google Shape;100;p14"/>
          <p:cNvSpPr/>
          <p:nvPr/>
        </p:nvSpPr>
        <p:spPr>
          <a:xfrm>
            <a:off x="1670328" y="6295668"/>
            <a:ext cx="6866334" cy="2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PT Sans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Створення необхідних файлів та папок, початкове тестування зв'язку з Telegram API.</a:t>
            </a:r>
            <a:endParaRPr b="0" i="0" sz="1350" u="none" cap="none" strike="noStrike"/>
          </a:p>
        </p:txBody>
      </p:sp>
      <p:sp>
        <p:nvSpPr>
          <p:cNvPr id="101" name="Google Shape;101;p14"/>
          <p:cNvSpPr/>
          <p:nvPr/>
        </p:nvSpPr>
        <p:spPr>
          <a:xfrm>
            <a:off x="607338" y="6941939"/>
            <a:ext cx="7929324" cy="555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PT Sans"/>
              <a:buNone/>
            </a:pPr>
            <a:r>
              <a:rPr b="0" i="0" lang="en-US" sz="13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Цей етап є критично важливим для забезпечення стабільної та ефективної роботи бота в майбутньому, оскільки закладає фундамент для всього проєкту.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562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7627" y="256223"/>
            <a:ext cx="3075027" cy="205001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717471" y="3127177"/>
            <a:ext cx="7440335" cy="602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Nunito"/>
              <a:buNone/>
            </a:pPr>
            <a:r>
              <a:rPr b="0" i="0" lang="en-US" sz="37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Реалізація базових команд бота</a:t>
            </a:r>
            <a:endParaRPr b="0" i="0" sz="3750" u="none" cap="none" strike="noStrike"/>
          </a:p>
        </p:txBody>
      </p:sp>
      <p:pic>
        <p:nvPicPr>
          <p:cNvPr descr="preencoded.png" id="110" name="Google Shape;11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471" y="4037409"/>
            <a:ext cx="3298865" cy="81998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/>
          <p:nvPr/>
        </p:nvSpPr>
        <p:spPr>
          <a:xfrm>
            <a:off x="922377" y="5164812"/>
            <a:ext cx="2411730" cy="301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Nunito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/start</a:t>
            </a:r>
            <a:endParaRPr b="0" i="0" sz="1850" u="none" cap="none" strike="noStrike"/>
          </a:p>
        </p:txBody>
      </p:sp>
      <p:sp>
        <p:nvSpPr>
          <p:cNvPr id="112" name="Google Shape;112;p15"/>
          <p:cNvSpPr/>
          <p:nvPr/>
        </p:nvSpPr>
        <p:spPr>
          <a:xfrm>
            <a:off x="922377" y="5589270"/>
            <a:ext cx="2889052" cy="9840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Вітальне повідомлення та короткий опис можливостей бота.</a:t>
            </a:r>
            <a:endParaRPr b="0" i="0" sz="1600" u="none" cap="none" strike="noStrike"/>
          </a:p>
        </p:txBody>
      </p:sp>
      <p:pic>
        <p:nvPicPr>
          <p:cNvPr descr="preencoded.png" id="113" name="Google Shape;11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16335" y="4037409"/>
            <a:ext cx="3298865" cy="81998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/>
          <p:nvPr/>
        </p:nvSpPr>
        <p:spPr>
          <a:xfrm>
            <a:off x="4221242" y="5164812"/>
            <a:ext cx="2411730" cy="301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Nunito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/help</a:t>
            </a:r>
            <a:endParaRPr b="0" i="0" sz="1850" u="none" cap="none" strike="noStrike"/>
          </a:p>
        </p:txBody>
      </p:sp>
      <p:sp>
        <p:nvSpPr>
          <p:cNvPr id="115" name="Google Shape;115;p15"/>
          <p:cNvSpPr/>
          <p:nvPr/>
        </p:nvSpPr>
        <p:spPr>
          <a:xfrm>
            <a:off x="4221242" y="5589270"/>
            <a:ext cx="2889052" cy="9840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Список доступних команд та їх опис для інформаційної підтримки.</a:t>
            </a:r>
            <a:endParaRPr b="0" i="0" sz="1600" u="none" cap="none" strike="noStrike"/>
          </a:p>
        </p:txBody>
      </p:sp>
      <p:pic>
        <p:nvPicPr>
          <p:cNvPr descr="preencoded.png" id="116" name="Google Shape;11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15200" y="4037409"/>
            <a:ext cx="3298865" cy="81998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/>
          <p:nvPr/>
        </p:nvSpPr>
        <p:spPr>
          <a:xfrm>
            <a:off x="7520107" y="5164812"/>
            <a:ext cx="2411730" cy="301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Nunito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Inline-клавіатури</a:t>
            </a:r>
            <a:endParaRPr b="0" i="0" sz="1850" u="none" cap="none" strike="noStrike"/>
          </a:p>
        </p:txBody>
      </p:sp>
      <p:sp>
        <p:nvSpPr>
          <p:cNvPr id="118" name="Google Shape;118;p15"/>
          <p:cNvSpPr/>
          <p:nvPr/>
        </p:nvSpPr>
        <p:spPr>
          <a:xfrm>
            <a:off x="7520107" y="5589270"/>
            <a:ext cx="2889052" cy="9840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Спрощення навігації та покращення взаємодії з користувачем.</a:t>
            </a:r>
            <a:endParaRPr b="0" i="0" sz="1600" u="none" cap="none" strike="noStrike"/>
          </a:p>
        </p:txBody>
      </p:sp>
      <p:pic>
        <p:nvPicPr>
          <p:cNvPr descr="preencoded.png" id="119" name="Google Shape;119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614065" y="4037409"/>
            <a:ext cx="3298865" cy="81998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10818971" y="5164812"/>
            <a:ext cx="2411730" cy="301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Nunito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Обробка помилок</a:t>
            </a:r>
            <a:endParaRPr b="0" i="0" sz="1850" u="none" cap="none" strike="noStrike"/>
          </a:p>
        </p:txBody>
      </p:sp>
      <p:sp>
        <p:nvSpPr>
          <p:cNvPr id="121" name="Google Shape;121;p15"/>
          <p:cNvSpPr/>
          <p:nvPr/>
        </p:nvSpPr>
        <p:spPr>
          <a:xfrm>
            <a:off x="10818971" y="5589270"/>
            <a:ext cx="2889052" cy="656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Механізм для забезпечення стабільної роботи бота.</a:t>
            </a:r>
            <a:endParaRPr b="0" i="0" sz="1600" u="none" cap="none" strike="noStrike"/>
          </a:p>
        </p:txBody>
      </p:sp>
      <p:sp>
        <p:nvSpPr>
          <p:cNvPr id="122" name="Google Shape;122;p15"/>
          <p:cNvSpPr/>
          <p:nvPr/>
        </p:nvSpPr>
        <p:spPr>
          <a:xfrm>
            <a:off x="717471" y="7008733"/>
            <a:ext cx="13195459" cy="656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На цьому етапі розробки було зосереджено увагу на створенні основних команд, які забезпечують базову функціональність та взаємодію з користувачем. Реалізовані команди дозволяють користувачам швидко ознайомитися з функціоналом бота та отримати необхідну допомогу.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>
            <a:off x="815816" y="641033"/>
            <a:ext cx="5767626" cy="685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1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Nunito"/>
              <a:buNone/>
            </a:pPr>
            <a:r>
              <a:rPr b="0" i="0" lang="en-US" sz="43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Інтеграція бази даних</a:t>
            </a:r>
            <a:endParaRPr b="0" i="0" sz="4300" u="none" cap="none" strike="noStrike"/>
          </a:p>
        </p:txBody>
      </p:sp>
      <p:sp>
        <p:nvSpPr>
          <p:cNvPr id="129" name="Google Shape;129;p16"/>
          <p:cNvSpPr/>
          <p:nvPr/>
        </p:nvSpPr>
        <p:spPr>
          <a:xfrm>
            <a:off x="1948339" y="2135267"/>
            <a:ext cx="2742486" cy="342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Nunito"/>
              <a:buNone/>
            </a:pPr>
            <a:r>
              <a:rPr b="0" i="0" lang="en-US" sz="21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Вибір бази даних</a:t>
            </a:r>
            <a:endParaRPr b="0" i="0" sz="2150" u="none" cap="none" strike="noStrike"/>
          </a:p>
        </p:txBody>
      </p:sp>
      <p:sp>
        <p:nvSpPr>
          <p:cNvPr id="130" name="Google Shape;130;p16"/>
          <p:cNvSpPr/>
          <p:nvPr/>
        </p:nvSpPr>
        <p:spPr>
          <a:xfrm>
            <a:off x="815816" y="2617708"/>
            <a:ext cx="3875008" cy="745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Здійснений з урахуванням потреб проєкту та масштабованості.</a:t>
            </a:r>
            <a:endParaRPr b="0" i="0" sz="1800" u="none" cap="none" strike="noStrike"/>
          </a:p>
        </p:txBody>
      </p:sp>
      <p:pic>
        <p:nvPicPr>
          <p:cNvPr descr="preencoded.png" id="131" name="Google Shape;13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0392" y="1792724"/>
            <a:ext cx="4549497" cy="4549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2" name="Google Shape;13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5064" y="2546628"/>
            <a:ext cx="348734" cy="43600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9939457" y="2135267"/>
            <a:ext cx="2742486" cy="342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Nunito"/>
              <a:buNone/>
            </a:pPr>
            <a:r>
              <a:rPr b="0" i="0" lang="en-US" sz="21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Розробка схеми</a:t>
            </a:r>
            <a:endParaRPr b="0" i="0" sz="2150" u="none" cap="none" strike="noStrike"/>
          </a:p>
        </p:txBody>
      </p:sp>
      <p:sp>
        <p:nvSpPr>
          <p:cNvPr id="134" name="Google Shape;134;p16"/>
          <p:cNvSpPr/>
          <p:nvPr/>
        </p:nvSpPr>
        <p:spPr>
          <a:xfrm>
            <a:off x="9939457" y="2617708"/>
            <a:ext cx="3875127" cy="745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Визначення необхідних таблиць, полів, типів даних та зв'язків.</a:t>
            </a:r>
            <a:endParaRPr b="0" i="0" sz="1800" u="none" cap="none" strike="noStrike"/>
          </a:p>
        </p:txBody>
      </p:sp>
      <p:pic>
        <p:nvPicPr>
          <p:cNvPr descr="preencoded.png" id="135" name="Google Shape;13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0392" y="1792724"/>
            <a:ext cx="4549497" cy="4549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36" name="Google Shape;13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43436" y="2933819"/>
            <a:ext cx="348734" cy="43600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/>
          <p:nvPr/>
        </p:nvSpPr>
        <p:spPr>
          <a:xfrm>
            <a:off x="9939457" y="4584859"/>
            <a:ext cx="2742486" cy="342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Nunito"/>
              <a:buNone/>
            </a:pPr>
            <a:r>
              <a:rPr b="0" i="0" lang="en-US" sz="21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Міграції</a:t>
            </a:r>
            <a:endParaRPr b="0" i="0" sz="2150" u="none" cap="none" strike="noStrike"/>
          </a:p>
        </p:txBody>
      </p:sp>
      <p:sp>
        <p:nvSpPr>
          <p:cNvPr id="138" name="Google Shape;138;p16"/>
          <p:cNvSpPr/>
          <p:nvPr/>
        </p:nvSpPr>
        <p:spPr>
          <a:xfrm>
            <a:off x="9939457" y="5067300"/>
            <a:ext cx="3875127" cy="745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Управління змінами схеми бази даних без втрати даних.</a:t>
            </a:r>
            <a:endParaRPr b="0" i="0" sz="1800" u="none" cap="none" strike="noStrike"/>
          </a:p>
        </p:txBody>
      </p:sp>
      <p:pic>
        <p:nvPicPr>
          <p:cNvPr descr="preencoded.png" id="139" name="Google Shape;139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0392" y="1792724"/>
            <a:ext cx="4549497" cy="4549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0" name="Google Shape;140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56245" y="5152192"/>
            <a:ext cx="348734" cy="43600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1948339" y="4398407"/>
            <a:ext cx="2742486" cy="342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32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50"/>
              <a:buFont typeface="Nunito"/>
              <a:buNone/>
            </a:pPr>
            <a:r>
              <a:rPr b="0" i="0" lang="en-US" sz="21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Безпека даних</a:t>
            </a:r>
            <a:endParaRPr b="0" i="0" sz="2150" u="none" cap="none" strike="noStrike"/>
          </a:p>
        </p:txBody>
      </p:sp>
      <p:sp>
        <p:nvSpPr>
          <p:cNvPr id="142" name="Google Shape;142;p16"/>
          <p:cNvSpPr/>
          <p:nvPr/>
        </p:nvSpPr>
        <p:spPr>
          <a:xfrm>
            <a:off x="815816" y="4880848"/>
            <a:ext cx="3875008" cy="1118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Транзакції, параметризовані запити та шифрування конфіденційних даних.</a:t>
            </a:r>
            <a:endParaRPr b="0" i="0" sz="1800" u="none" cap="none" strike="noStrike"/>
          </a:p>
        </p:txBody>
      </p:sp>
      <p:pic>
        <p:nvPicPr>
          <p:cNvPr descr="preencoded.png" id="143" name="Google Shape;143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40392" y="1792724"/>
            <a:ext cx="4549497" cy="4549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4" name="Google Shape;144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37873" y="4765000"/>
            <a:ext cx="348734" cy="43600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/>
          <p:nvPr/>
        </p:nvSpPr>
        <p:spPr>
          <a:xfrm>
            <a:off x="815816" y="6604397"/>
            <a:ext cx="12998768" cy="1118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Інтеграція бази даних є критично важливою для забезпечення ефективного зберігання та управління даними чат-бота. Були реалізовані функції для виконання основних операцій з базою даних, таких як додавання, оновлення, видалення та пошук даних.</a:t>
            </a:r>
            <a:endParaRPr b="0" i="0" sz="18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1" name="Google Shape;1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/>
          <p:nvPr/>
        </p:nvSpPr>
        <p:spPr>
          <a:xfrm>
            <a:off x="701397" y="563880"/>
            <a:ext cx="7264241" cy="589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Nunito"/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Функціонал обробки замовлень</a:t>
            </a:r>
            <a:endParaRPr b="0" i="0" sz="3700" u="none" cap="none" strike="noStrike"/>
          </a:p>
        </p:txBody>
      </p:sp>
      <p:sp>
        <p:nvSpPr>
          <p:cNvPr id="153" name="Google Shape;153;p17"/>
          <p:cNvSpPr/>
          <p:nvPr/>
        </p:nvSpPr>
        <p:spPr>
          <a:xfrm>
            <a:off x="701397" y="1453753"/>
            <a:ext cx="150257" cy="1055846"/>
          </a:xfrm>
          <a:prstGeom prst="roundRect">
            <a:avLst>
              <a:gd fmla="val 200063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1152168" y="1453753"/>
            <a:ext cx="3857982" cy="294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Nunito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Проєктування діалогового потоку</a:t>
            </a:r>
            <a:endParaRPr b="0" i="0" sz="1850" u="none" cap="none" strike="noStrike"/>
          </a:p>
        </p:txBody>
      </p:sp>
      <p:sp>
        <p:nvSpPr>
          <p:cNvPr id="155" name="Google Shape;155;p17"/>
          <p:cNvSpPr/>
          <p:nvPr/>
        </p:nvSpPr>
        <p:spPr>
          <a:xfrm>
            <a:off x="1152168" y="1868567"/>
            <a:ext cx="7290435" cy="641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PT Sans"/>
              <a:buNone/>
            </a:pPr>
            <a:r>
              <a:rPr b="0" i="0" lang="en-US" sz="15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Розробка детального сценарію, який крок за кроком веде користувача через процес замовлення.</a:t>
            </a:r>
            <a:endParaRPr b="0" i="0" sz="1550" u="none" cap="none" strike="noStrike"/>
          </a:p>
        </p:txBody>
      </p:sp>
      <p:sp>
        <p:nvSpPr>
          <p:cNvPr id="156" name="Google Shape;156;p17"/>
          <p:cNvSpPr/>
          <p:nvPr/>
        </p:nvSpPr>
        <p:spPr>
          <a:xfrm>
            <a:off x="1001911" y="2709982"/>
            <a:ext cx="150257" cy="1055846"/>
          </a:xfrm>
          <a:prstGeom prst="roundRect">
            <a:avLst>
              <a:gd fmla="val 200063" name="adj"/>
            </a:avLst>
          </a:prstGeom>
          <a:solidFill>
            <a:srgbClr val="00002E"/>
          </a:solidFill>
          <a:ln cap="flat" cmpd="sng" w="22850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1452682" y="2709982"/>
            <a:ext cx="3046809" cy="294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Nunito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Збір контактної інформації</a:t>
            </a:r>
            <a:endParaRPr b="0" i="0" sz="1850" u="none" cap="none" strike="noStrike"/>
          </a:p>
        </p:txBody>
      </p:sp>
      <p:sp>
        <p:nvSpPr>
          <p:cNvPr id="158" name="Google Shape;158;p17"/>
          <p:cNvSpPr/>
          <p:nvPr/>
        </p:nvSpPr>
        <p:spPr>
          <a:xfrm>
            <a:off x="1452682" y="3124795"/>
            <a:ext cx="6989921" cy="641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PT Sans"/>
              <a:buNone/>
            </a:pPr>
            <a:r>
              <a:rPr b="0" i="0" lang="en-US" sz="15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Введення та валідація даних, необхідних для доставки замовлення (ім'я, адреса, тощо).</a:t>
            </a:r>
            <a:endParaRPr b="0" i="0" sz="1550" u="none" cap="none" strike="noStrike"/>
          </a:p>
        </p:txBody>
      </p:sp>
      <p:sp>
        <p:nvSpPr>
          <p:cNvPr id="159" name="Google Shape;159;p17"/>
          <p:cNvSpPr/>
          <p:nvPr/>
        </p:nvSpPr>
        <p:spPr>
          <a:xfrm>
            <a:off x="1302544" y="3966210"/>
            <a:ext cx="150257" cy="1055846"/>
          </a:xfrm>
          <a:prstGeom prst="roundRect">
            <a:avLst>
              <a:gd fmla="val 200063" name="adj"/>
            </a:avLst>
          </a:prstGeom>
          <a:solidFill>
            <a:srgbClr val="00002E"/>
          </a:solidFill>
          <a:ln cap="flat" cmpd="sng" w="22850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1753314" y="3966210"/>
            <a:ext cx="3509367" cy="294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Nunito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Підтвердження та збереження</a:t>
            </a:r>
            <a:endParaRPr b="0" i="0" sz="1850" u="none" cap="none" strike="noStrike"/>
          </a:p>
        </p:txBody>
      </p:sp>
      <p:sp>
        <p:nvSpPr>
          <p:cNvPr id="161" name="Google Shape;161;p17"/>
          <p:cNvSpPr/>
          <p:nvPr/>
        </p:nvSpPr>
        <p:spPr>
          <a:xfrm>
            <a:off x="1753314" y="4381024"/>
            <a:ext cx="6689288" cy="641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PT Sans"/>
              <a:buNone/>
            </a:pPr>
            <a:r>
              <a:rPr b="0" i="0" lang="en-US" sz="15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Перевірка введеної інформації, збереження замовлення в базі даних та надсилання підтвердження.</a:t>
            </a:r>
            <a:endParaRPr b="0" i="0" sz="1550" u="none" cap="none" strike="noStrike"/>
          </a:p>
        </p:txBody>
      </p:sp>
      <p:sp>
        <p:nvSpPr>
          <p:cNvPr id="162" name="Google Shape;162;p17"/>
          <p:cNvSpPr/>
          <p:nvPr/>
        </p:nvSpPr>
        <p:spPr>
          <a:xfrm>
            <a:off x="1603177" y="5222438"/>
            <a:ext cx="150257" cy="1055846"/>
          </a:xfrm>
          <a:prstGeom prst="roundRect">
            <a:avLst>
              <a:gd fmla="val 200063" name="adj"/>
            </a:avLst>
          </a:prstGeom>
          <a:solidFill>
            <a:srgbClr val="00002E"/>
          </a:solidFill>
          <a:ln cap="flat" cmpd="sng" w="22850">
            <a:solidFill>
              <a:srgbClr val="48A8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/>
          <p:nvPr/>
        </p:nvSpPr>
        <p:spPr>
          <a:xfrm>
            <a:off x="2053947" y="5222438"/>
            <a:ext cx="2357676" cy="294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50"/>
              <a:buFont typeface="Nunito"/>
              <a:buNone/>
            </a:pPr>
            <a:r>
              <a:rPr b="0" i="0" lang="en-US" sz="18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Відстеження статусу</a:t>
            </a:r>
            <a:endParaRPr b="0" i="0" sz="1850" u="none" cap="none" strike="noStrike"/>
          </a:p>
        </p:txBody>
      </p:sp>
      <p:sp>
        <p:nvSpPr>
          <p:cNvPr id="164" name="Google Shape;164;p17"/>
          <p:cNvSpPr/>
          <p:nvPr/>
        </p:nvSpPr>
        <p:spPr>
          <a:xfrm>
            <a:off x="2053947" y="5637252"/>
            <a:ext cx="6388656" cy="6410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PT Sans"/>
              <a:buNone/>
            </a:pPr>
            <a:r>
              <a:rPr b="0" i="0" lang="en-US" sz="15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Механізм для отримання інформації про стан замовлень ("в обробці", "відправлено", "доставлено").</a:t>
            </a:r>
            <a:endParaRPr b="0" i="0" sz="1550" u="none" cap="none" strike="noStrike"/>
          </a:p>
        </p:txBody>
      </p:sp>
      <p:sp>
        <p:nvSpPr>
          <p:cNvPr id="165" name="Google Shape;165;p17"/>
          <p:cNvSpPr/>
          <p:nvPr/>
        </p:nvSpPr>
        <p:spPr>
          <a:xfrm>
            <a:off x="701397" y="6704052"/>
            <a:ext cx="7741206" cy="961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0"/>
              <a:buFont typeface="PT Sans"/>
              <a:buNone/>
            </a:pPr>
            <a:r>
              <a:rPr b="0" i="0" lang="en-US" sz="15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Цей етап був присвячений створенню функціоналу, який дозволяє користувачам оформлювати замовлення безпосередньо через чат-бота. Користувачі отримують сповіщення про зміни статусу замовлення.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1" name="Google Shape;17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2" name="Google Shape;17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76648" y="2231827"/>
            <a:ext cx="5021104" cy="376582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651629" y="513398"/>
            <a:ext cx="7840742" cy="1094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Nunito"/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Адміністрування та підтримка користувачів</a:t>
            </a:r>
            <a:endParaRPr b="0" i="0" sz="3400" u="none" cap="none" strike="noStrike"/>
          </a:p>
        </p:txBody>
      </p:sp>
      <p:sp>
        <p:nvSpPr>
          <p:cNvPr id="174" name="Google Shape;174;p18"/>
          <p:cNvSpPr/>
          <p:nvPr/>
        </p:nvSpPr>
        <p:spPr>
          <a:xfrm>
            <a:off x="651629" y="2096929"/>
            <a:ext cx="418862" cy="418862"/>
          </a:xfrm>
          <a:prstGeom prst="roundRect">
            <a:avLst>
              <a:gd fmla="val 66675" name="adj"/>
            </a:avLst>
          </a:prstGeom>
          <a:solidFill>
            <a:srgbClr val="00002E"/>
          </a:solidFill>
          <a:ln cap="flat" cmpd="sng" w="22850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5" name="Google Shape;17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675" y="2142113"/>
            <a:ext cx="262771" cy="3284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8"/>
          <p:cNvSpPr/>
          <p:nvPr/>
        </p:nvSpPr>
        <p:spPr>
          <a:xfrm>
            <a:off x="1256586" y="2096929"/>
            <a:ext cx="2193727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Перегляд замовлень</a:t>
            </a:r>
            <a:endParaRPr b="0" i="0" sz="1700" u="none" cap="none" strike="noStrike"/>
          </a:p>
        </p:txBody>
      </p:sp>
      <p:sp>
        <p:nvSpPr>
          <p:cNvPr id="177" name="Google Shape;177;p18"/>
          <p:cNvSpPr/>
          <p:nvPr/>
        </p:nvSpPr>
        <p:spPr>
          <a:xfrm>
            <a:off x="1256586" y="2482453"/>
            <a:ext cx="7235785" cy="595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PT Sans"/>
              <a:buNone/>
            </a:pPr>
            <a:r>
              <a:rPr b="0" i="0" lang="en-US" sz="14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Простий інтерфейс для адміністраторів, який дозволяє переглядати список замовлень з бази даних.</a:t>
            </a:r>
            <a:endParaRPr b="0" i="0" sz="1450" u="none" cap="none" strike="noStrike"/>
          </a:p>
        </p:txBody>
      </p:sp>
      <p:sp>
        <p:nvSpPr>
          <p:cNvPr id="178" name="Google Shape;178;p18"/>
          <p:cNvSpPr/>
          <p:nvPr/>
        </p:nvSpPr>
        <p:spPr>
          <a:xfrm>
            <a:off x="651629" y="3473767"/>
            <a:ext cx="418862" cy="418862"/>
          </a:xfrm>
          <a:prstGeom prst="roundRect">
            <a:avLst>
              <a:gd fmla="val 66675" name="adj"/>
            </a:avLst>
          </a:prstGeom>
          <a:solidFill>
            <a:srgbClr val="00002E"/>
          </a:solidFill>
          <a:ln cap="flat" cmpd="sng" w="22850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9" name="Google Shape;17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675" y="3518952"/>
            <a:ext cx="262771" cy="32849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/>
          <p:nvPr/>
        </p:nvSpPr>
        <p:spPr>
          <a:xfrm>
            <a:off x="1256586" y="3473767"/>
            <a:ext cx="2190393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Зміна статусу</a:t>
            </a:r>
            <a:endParaRPr b="0" i="0" sz="1700" u="none" cap="none" strike="noStrike"/>
          </a:p>
        </p:txBody>
      </p:sp>
      <p:sp>
        <p:nvSpPr>
          <p:cNvPr id="181" name="Google Shape;181;p18"/>
          <p:cNvSpPr/>
          <p:nvPr/>
        </p:nvSpPr>
        <p:spPr>
          <a:xfrm>
            <a:off x="1256586" y="3859292"/>
            <a:ext cx="7235785" cy="297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PT Sans"/>
              <a:buNone/>
            </a:pPr>
            <a:r>
              <a:rPr b="0" i="0" lang="en-US" sz="14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Команда для оновлення статусу замовлення в базі даних адміністратором.</a:t>
            </a:r>
            <a:endParaRPr b="0" i="0" sz="1450" u="none" cap="none" strike="noStrike"/>
          </a:p>
        </p:txBody>
      </p:sp>
      <p:sp>
        <p:nvSpPr>
          <p:cNvPr id="182" name="Google Shape;182;p18"/>
          <p:cNvSpPr/>
          <p:nvPr/>
        </p:nvSpPr>
        <p:spPr>
          <a:xfrm>
            <a:off x="651629" y="4552712"/>
            <a:ext cx="418862" cy="418862"/>
          </a:xfrm>
          <a:prstGeom prst="roundRect">
            <a:avLst>
              <a:gd fmla="val 66675" name="adj"/>
            </a:avLst>
          </a:prstGeom>
          <a:solidFill>
            <a:srgbClr val="00002E"/>
          </a:solidFill>
          <a:ln cap="flat" cmpd="sng" w="22850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3" name="Google Shape;183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9675" y="4597896"/>
            <a:ext cx="262771" cy="32849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8"/>
          <p:cNvSpPr/>
          <p:nvPr/>
        </p:nvSpPr>
        <p:spPr>
          <a:xfrm>
            <a:off x="1256586" y="4552712"/>
            <a:ext cx="22673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Детальна інформація</a:t>
            </a:r>
            <a:endParaRPr b="0" i="0" sz="1700" u="none" cap="none" strike="noStrike"/>
          </a:p>
        </p:txBody>
      </p:sp>
      <p:sp>
        <p:nvSpPr>
          <p:cNvPr id="185" name="Google Shape;185;p18"/>
          <p:cNvSpPr/>
          <p:nvPr/>
        </p:nvSpPr>
        <p:spPr>
          <a:xfrm>
            <a:off x="1256586" y="4938236"/>
            <a:ext cx="7235785" cy="297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PT Sans"/>
              <a:buNone/>
            </a:pPr>
            <a:r>
              <a:rPr b="0" i="0" lang="en-US" sz="14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Можливість отримати повну інформацію про замовлення за його ідентифікатором.</a:t>
            </a:r>
            <a:endParaRPr b="0" i="0" sz="1450" u="none" cap="none" strike="noStrike"/>
          </a:p>
        </p:txBody>
      </p:sp>
      <p:sp>
        <p:nvSpPr>
          <p:cNvPr id="186" name="Google Shape;186;p18"/>
          <p:cNvSpPr/>
          <p:nvPr/>
        </p:nvSpPr>
        <p:spPr>
          <a:xfrm>
            <a:off x="651629" y="5631656"/>
            <a:ext cx="418862" cy="418862"/>
          </a:xfrm>
          <a:prstGeom prst="roundRect">
            <a:avLst>
              <a:gd fmla="val 66675" name="adj"/>
            </a:avLst>
          </a:prstGeom>
          <a:solidFill>
            <a:srgbClr val="00002E"/>
          </a:solidFill>
          <a:ln cap="flat" cmpd="sng" w="22850">
            <a:solidFill>
              <a:srgbClr val="48A8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7" name="Google Shape;187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9675" y="5676840"/>
            <a:ext cx="262771" cy="32849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/>
          <p:nvPr/>
        </p:nvSpPr>
        <p:spPr>
          <a:xfrm>
            <a:off x="1256586" y="5631656"/>
            <a:ext cx="23541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"/>
              <a:buNone/>
            </a:pPr>
            <a:r>
              <a:rPr b="0" i="0" lang="en-US" sz="17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Зв'язок з менеджером</a:t>
            </a:r>
            <a:endParaRPr b="0" i="0" sz="1700" u="none" cap="none" strike="noStrike"/>
          </a:p>
        </p:txBody>
      </p:sp>
      <p:sp>
        <p:nvSpPr>
          <p:cNvPr id="189" name="Google Shape;189;p18"/>
          <p:cNvSpPr/>
          <p:nvPr/>
        </p:nvSpPr>
        <p:spPr>
          <a:xfrm>
            <a:off x="1256586" y="6017181"/>
            <a:ext cx="7235785" cy="595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PT Sans"/>
              <a:buNone/>
            </a:pPr>
            <a:r>
              <a:rPr b="0" i="0" lang="en-US" sz="14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Функція, яка дозволяє користувачам швидко зв'язатися з менеджером для отримання допомоги.</a:t>
            </a:r>
            <a:endParaRPr b="0" i="0" sz="1450" u="none" cap="none" strike="noStrike"/>
          </a:p>
        </p:txBody>
      </p:sp>
      <p:sp>
        <p:nvSpPr>
          <p:cNvPr id="190" name="Google Shape;190;p18"/>
          <p:cNvSpPr/>
          <p:nvPr/>
        </p:nvSpPr>
        <p:spPr>
          <a:xfrm>
            <a:off x="651629" y="6822400"/>
            <a:ext cx="7840742" cy="8936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50"/>
              <a:buFont typeface="PT Sans"/>
              <a:buNone/>
            </a:pPr>
            <a:r>
              <a:rPr b="0" i="0" lang="en-US" sz="14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На цьому етапі було розроблено базовий функціонал для адміністрування чат-бота та перегляду замовлень. Цей функціонал дозволяє адміністраторам ефективно керувати замовленнями, а користувачам – швидко отримувати підтримку.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/>
          <p:nvPr/>
        </p:nvSpPr>
        <p:spPr>
          <a:xfrm>
            <a:off x="754023" y="593050"/>
            <a:ext cx="8557141" cy="633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50"/>
              <a:buFont typeface="Nunito"/>
              <a:buNone/>
            </a:pPr>
            <a:r>
              <a:rPr b="0" i="0" lang="en-US" sz="39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Висновки та перспективи розвитку</a:t>
            </a:r>
            <a:endParaRPr b="0" i="0" sz="3950" u="none" cap="none" strike="noStrike"/>
          </a:p>
        </p:txBody>
      </p:sp>
      <p:pic>
        <p:nvPicPr>
          <p:cNvPr descr="preencoded.png" id="197" name="Google Shape;1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1917" y="1657469"/>
            <a:ext cx="2165152" cy="12213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98" name="Google Shape;19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985" y="2229683"/>
            <a:ext cx="302895" cy="37861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/>
          <p:nvPr/>
        </p:nvSpPr>
        <p:spPr>
          <a:xfrm>
            <a:off x="5332452" y="1872853"/>
            <a:ext cx="3051572" cy="316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unito"/>
              <a:buNone/>
            </a:pPr>
            <a:r>
              <a:rPr b="0" i="0" lang="en-US" sz="19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Майбутні вдосконалення</a:t>
            </a:r>
            <a:endParaRPr b="0" i="0" sz="1950" u="none" cap="none" strike="noStrike"/>
          </a:p>
        </p:txBody>
      </p:sp>
      <p:sp>
        <p:nvSpPr>
          <p:cNvPr id="200" name="Google Shape;200;p19"/>
          <p:cNvSpPr/>
          <p:nvPr/>
        </p:nvSpPr>
        <p:spPr>
          <a:xfrm>
            <a:off x="5332452" y="2318861"/>
            <a:ext cx="3660934" cy="3445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T Sans"/>
              <a:buNone/>
            </a:pPr>
            <a:r>
              <a:rPr b="0" i="0" lang="en-US" sz="16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Розширення функціоналу та інтеграцій</a:t>
            </a:r>
            <a:endParaRPr b="0" i="0" sz="1650" u="none" cap="none" strike="noStrike"/>
          </a:p>
        </p:txBody>
      </p:sp>
      <p:sp>
        <p:nvSpPr>
          <p:cNvPr id="201" name="Google Shape;201;p19"/>
          <p:cNvSpPr/>
          <p:nvPr/>
        </p:nvSpPr>
        <p:spPr>
          <a:xfrm>
            <a:off x="5170884" y="2890480"/>
            <a:ext cx="8651677" cy="15240"/>
          </a:xfrm>
          <a:prstGeom prst="roundRect">
            <a:avLst>
              <a:gd fmla="val 2120502" name="adj"/>
            </a:avLst>
          </a:prstGeom>
          <a:solidFill>
            <a:srgbClr val="F2B4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2" name="Google Shape;20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9400" y="2932628"/>
            <a:ext cx="4330303" cy="12213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3" name="Google Shape;20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2985" y="3353991"/>
            <a:ext cx="302895" cy="378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9"/>
          <p:cNvSpPr/>
          <p:nvPr/>
        </p:nvSpPr>
        <p:spPr>
          <a:xfrm>
            <a:off x="6415088" y="3148013"/>
            <a:ext cx="2766536" cy="316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unito"/>
              <a:buNone/>
            </a:pPr>
            <a:r>
              <a:rPr b="0" i="0" lang="en-US" sz="19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Зручність користувача</a:t>
            </a:r>
            <a:endParaRPr b="0" i="0" sz="1950" u="none" cap="none" strike="noStrike"/>
          </a:p>
        </p:txBody>
      </p:sp>
      <p:sp>
        <p:nvSpPr>
          <p:cNvPr id="205" name="Google Shape;205;p19"/>
          <p:cNvSpPr/>
          <p:nvPr/>
        </p:nvSpPr>
        <p:spPr>
          <a:xfrm>
            <a:off x="6415088" y="3594021"/>
            <a:ext cx="4581882" cy="3445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T Sans"/>
              <a:buNone/>
            </a:pPr>
            <a:r>
              <a:rPr b="0" i="0" lang="en-US" sz="16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Інтуїтивний інтерфейс та простота використання</a:t>
            </a:r>
            <a:endParaRPr b="0" i="0" sz="1650" u="none" cap="none" strike="noStrike"/>
          </a:p>
        </p:txBody>
      </p:sp>
      <p:sp>
        <p:nvSpPr>
          <p:cNvPr id="206" name="Google Shape;206;p19"/>
          <p:cNvSpPr/>
          <p:nvPr/>
        </p:nvSpPr>
        <p:spPr>
          <a:xfrm>
            <a:off x="6253520" y="4165640"/>
            <a:ext cx="7569041" cy="15240"/>
          </a:xfrm>
          <a:prstGeom prst="roundRect">
            <a:avLst>
              <a:gd fmla="val 2120502" name="adj"/>
            </a:avLst>
          </a:prstGeom>
          <a:solidFill>
            <a:srgbClr val="D742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7" name="Google Shape;20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6765" y="4207788"/>
            <a:ext cx="6495455" cy="12213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8" name="Google Shape;208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82985" y="4629150"/>
            <a:ext cx="302895" cy="378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/>
          <p:nvPr/>
        </p:nvSpPr>
        <p:spPr>
          <a:xfrm>
            <a:off x="7497604" y="4423172"/>
            <a:ext cx="2534603" cy="316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Nunito"/>
              <a:buNone/>
            </a:pPr>
            <a:r>
              <a:rPr b="0" i="0" lang="en-US" sz="195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Технічна реалізація</a:t>
            </a:r>
            <a:endParaRPr b="0" i="0" sz="1950" u="none" cap="none" strike="noStrike"/>
          </a:p>
        </p:txBody>
      </p:sp>
      <p:sp>
        <p:nvSpPr>
          <p:cNvPr id="210" name="Google Shape;210;p19"/>
          <p:cNvSpPr/>
          <p:nvPr/>
        </p:nvSpPr>
        <p:spPr>
          <a:xfrm>
            <a:off x="7497604" y="4869180"/>
            <a:ext cx="4278511" cy="3445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T Sans"/>
              <a:buNone/>
            </a:pPr>
            <a:r>
              <a:rPr b="0" i="0" lang="en-US" sz="16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Ефективна архітектура та управління даними</a:t>
            </a:r>
            <a:endParaRPr b="0" i="0" sz="1650" u="none" cap="none" strike="noStrike"/>
          </a:p>
        </p:txBody>
      </p:sp>
      <p:sp>
        <p:nvSpPr>
          <p:cNvPr id="211" name="Google Shape;211;p19"/>
          <p:cNvSpPr/>
          <p:nvPr/>
        </p:nvSpPr>
        <p:spPr>
          <a:xfrm>
            <a:off x="754023" y="5671423"/>
            <a:ext cx="13122354" cy="1033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T Sans"/>
              <a:buNone/>
            </a:pPr>
            <a:r>
              <a:rPr b="0" i="0" lang="en-US" sz="16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Розробка Telegram-чат-бота є лише одним із прикладів широкого спектру можливостей, які відкривають чат-боти для автоматизації процесів та покращення взаємодії з користувачами. Ключовими висновками є важливість ретельного планування перед початком розробки та фокус на зручності користувача.</a:t>
            </a:r>
            <a:endParaRPr b="0" i="0" sz="1650" u="none" cap="none" strike="noStrike"/>
          </a:p>
        </p:txBody>
      </p:sp>
      <p:sp>
        <p:nvSpPr>
          <p:cNvPr id="212" name="Google Shape;212;p19"/>
          <p:cNvSpPr/>
          <p:nvPr/>
        </p:nvSpPr>
        <p:spPr>
          <a:xfrm>
            <a:off x="754023" y="6947416"/>
            <a:ext cx="13122354" cy="689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PT Sans"/>
              <a:buNone/>
            </a:pPr>
            <a:r>
              <a:rPr b="0" i="0" lang="en-US" sz="165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У майбутньому планується розширення функціоналу чат-бота, включаючи реалізацію додаткових команд, інтеграцію з іншими сервісами та покращення інтерфейсу користувача.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8" name="Google Shape;21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0"/>
          <p:cNvSpPr/>
          <p:nvPr/>
        </p:nvSpPr>
        <p:spPr>
          <a:xfrm>
            <a:off x="837724" y="3629025"/>
            <a:ext cx="7468553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00"/>
              <a:buFont typeface="Nunito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Дякую за увагу!</a:t>
            </a:r>
            <a:endParaRPr b="0" i="0" sz="61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